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1" r:id="rId4"/>
    <p:sldId id="262" r:id="rId5"/>
    <p:sldId id="263" r:id="rId6"/>
    <p:sldId id="265" r:id="rId7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0266B4-231F-465F-8A5F-3EE8E644668D}" v="21" dt="2021-08-13T09:47:13.6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8" autoAdjust="0"/>
    <p:restoredTop sz="94660"/>
  </p:normalViewPr>
  <p:slideViewPr>
    <p:cSldViewPr snapToGrid="0">
      <p:cViewPr varScale="1">
        <p:scale>
          <a:sx n="85" d="100"/>
          <a:sy n="85" d="100"/>
        </p:scale>
        <p:origin x="86" y="5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nna Kari" userId="6f8221ea5b7e2e74" providerId="LiveId" clId="{930266B4-231F-465F-8A5F-3EE8E644668D}"/>
    <pc:docChg chg="undo custSel modSld">
      <pc:chgData name="Henna Kari" userId="6f8221ea5b7e2e74" providerId="LiveId" clId="{930266B4-231F-465F-8A5F-3EE8E644668D}" dt="2021-08-13T09:47:29.201" v="1102"/>
      <pc:docMkLst>
        <pc:docMk/>
      </pc:docMkLst>
      <pc:sldChg chg="modSp mod">
        <pc:chgData name="Henna Kari" userId="6f8221ea5b7e2e74" providerId="LiveId" clId="{930266B4-231F-465F-8A5F-3EE8E644668D}" dt="2021-08-13T06:19:34.709" v="3"/>
        <pc:sldMkLst>
          <pc:docMk/>
          <pc:sldMk cId="1301121503" sldId="256"/>
        </pc:sldMkLst>
        <pc:picChg chg="mod">
          <ac:chgData name="Henna Kari" userId="6f8221ea5b7e2e74" providerId="LiveId" clId="{930266B4-231F-465F-8A5F-3EE8E644668D}" dt="2021-08-13T06:19:34.709" v="3"/>
          <ac:picMkLst>
            <pc:docMk/>
            <pc:sldMk cId="1301121503" sldId="256"/>
            <ac:picMk id="5" creationId="{21249387-4268-4F55-9318-DB787263BDBB}"/>
          </ac:picMkLst>
        </pc:picChg>
      </pc:sldChg>
      <pc:sldChg chg="modSp mod modAnim">
        <pc:chgData name="Henna Kari" userId="6f8221ea5b7e2e74" providerId="LiveId" clId="{930266B4-231F-465F-8A5F-3EE8E644668D}" dt="2021-08-13T08:38:52.344" v="1092"/>
        <pc:sldMkLst>
          <pc:docMk/>
          <pc:sldMk cId="3019157178" sldId="262"/>
        </pc:sldMkLst>
        <pc:spChg chg="mod">
          <ac:chgData name="Henna Kari" userId="6f8221ea5b7e2e74" providerId="LiveId" clId="{930266B4-231F-465F-8A5F-3EE8E644668D}" dt="2021-08-13T06:54:41.100" v="1066" actId="20577"/>
          <ac:spMkLst>
            <pc:docMk/>
            <pc:sldMk cId="3019157178" sldId="262"/>
            <ac:spMk id="6" creationId="{D25ECA25-3F61-4C26-850F-6DD97B6198F0}"/>
          </ac:spMkLst>
        </pc:spChg>
      </pc:sldChg>
      <pc:sldChg chg="addSp delSp modSp mod">
        <pc:chgData name="Henna Kari" userId="6f8221ea5b7e2e74" providerId="LiveId" clId="{930266B4-231F-465F-8A5F-3EE8E644668D}" dt="2021-08-13T08:25:32.795" v="1082" actId="1035"/>
        <pc:sldMkLst>
          <pc:docMk/>
          <pc:sldMk cId="141486885" sldId="263"/>
        </pc:sldMkLst>
        <pc:spChg chg="add del mod">
          <ac:chgData name="Henna Kari" userId="6f8221ea5b7e2e74" providerId="LiveId" clId="{930266B4-231F-465F-8A5F-3EE8E644668D}" dt="2021-08-13T06:41:53.137" v="1000" actId="478"/>
          <ac:spMkLst>
            <pc:docMk/>
            <pc:sldMk cId="141486885" sldId="263"/>
            <ac:spMk id="5" creationId="{F8364D65-FCAB-4A04-973E-40E640F5E3CF}"/>
          </ac:spMkLst>
        </pc:spChg>
        <pc:spChg chg="add del mod">
          <ac:chgData name="Henna Kari" userId="6f8221ea5b7e2e74" providerId="LiveId" clId="{930266B4-231F-465F-8A5F-3EE8E644668D}" dt="2021-08-13T08:25:32.795" v="1082" actId="1035"/>
          <ac:spMkLst>
            <pc:docMk/>
            <pc:sldMk cId="141486885" sldId="263"/>
            <ac:spMk id="6" creationId="{D25ECA25-3F61-4C26-850F-6DD97B6198F0}"/>
          </ac:spMkLst>
        </pc:spChg>
        <pc:picChg chg="add mod">
          <ac:chgData name="Henna Kari" userId="6f8221ea5b7e2e74" providerId="LiveId" clId="{930266B4-231F-465F-8A5F-3EE8E644668D}" dt="2021-08-13T08:25:28.246" v="1072" actId="1076"/>
          <ac:picMkLst>
            <pc:docMk/>
            <pc:sldMk cId="141486885" sldId="263"/>
            <ac:picMk id="5" creationId="{624B16BC-780B-4D00-8EBC-5C0693AB0EA3}"/>
          </ac:picMkLst>
        </pc:picChg>
        <pc:picChg chg="add del mod">
          <ac:chgData name="Henna Kari" userId="6f8221ea5b7e2e74" providerId="LiveId" clId="{930266B4-231F-465F-8A5F-3EE8E644668D}" dt="2021-08-13T06:48:06.286" v="1005" actId="478"/>
          <ac:picMkLst>
            <pc:docMk/>
            <pc:sldMk cId="141486885" sldId="263"/>
            <ac:picMk id="7" creationId="{8E578017-4A65-4B84-B6D9-EB887833A1EE}"/>
          </ac:picMkLst>
        </pc:picChg>
        <pc:picChg chg="add del mod">
          <ac:chgData name="Henna Kari" userId="6f8221ea5b7e2e74" providerId="LiveId" clId="{930266B4-231F-465F-8A5F-3EE8E644668D}" dt="2021-08-13T08:25:11.732" v="1067" actId="478"/>
          <ac:picMkLst>
            <pc:docMk/>
            <pc:sldMk cId="141486885" sldId="263"/>
            <ac:picMk id="9" creationId="{71B41263-9C3C-44D7-9D90-5F3721C20F1C}"/>
          </ac:picMkLst>
        </pc:picChg>
      </pc:sldChg>
      <pc:sldChg chg="modSp mod modAnim">
        <pc:chgData name="Henna Kari" userId="6f8221ea5b7e2e74" providerId="LiveId" clId="{930266B4-231F-465F-8A5F-3EE8E644668D}" dt="2021-08-13T08:38:22.843" v="1085"/>
        <pc:sldMkLst>
          <pc:docMk/>
          <pc:sldMk cId="1324586942" sldId="264"/>
        </pc:sldMkLst>
        <pc:spChg chg="mod">
          <ac:chgData name="Henna Kari" userId="6f8221ea5b7e2e74" providerId="LiveId" clId="{930266B4-231F-465F-8A5F-3EE8E644668D}" dt="2021-08-13T06:54:28.884" v="1064" actId="20577"/>
          <ac:spMkLst>
            <pc:docMk/>
            <pc:sldMk cId="1324586942" sldId="264"/>
            <ac:spMk id="6" creationId="{D25ECA25-3F61-4C26-850F-6DD97B6198F0}"/>
          </ac:spMkLst>
        </pc:spChg>
      </pc:sldChg>
      <pc:sldChg chg="addSp delSp modSp mod modClrScheme modAnim chgLayout">
        <pc:chgData name="Henna Kari" userId="6f8221ea5b7e2e74" providerId="LiveId" clId="{930266B4-231F-465F-8A5F-3EE8E644668D}" dt="2021-08-13T09:47:29.201" v="1102"/>
        <pc:sldMkLst>
          <pc:docMk/>
          <pc:sldMk cId="1572572326" sldId="265"/>
        </pc:sldMkLst>
        <pc:spChg chg="mod ord">
          <ac:chgData name="Henna Kari" userId="6f8221ea5b7e2e74" providerId="LiveId" clId="{930266B4-231F-465F-8A5F-3EE8E644668D}" dt="2021-08-13T09:46:57.967" v="1099" actId="700"/>
          <ac:spMkLst>
            <pc:docMk/>
            <pc:sldMk cId="1572572326" sldId="265"/>
            <ac:spMk id="2" creationId="{5C2A5400-06E9-4B5D-8827-CACC8C0E3E85}"/>
          </ac:spMkLst>
        </pc:spChg>
        <pc:spChg chg="add del mod">
          <ac:chgData name="Henna Kari" userId="6f8221ea5b7e2e74" providerId="LiveId" clId="{930266B4-231F-465F-8A5F-3EE8E644668D}" dt="2021-08-13T09:47:29.201" v="1102"/>
          <ac:spMkLst>
            <pc:docMk/>
            <pc:sldMk cId="1572572326" sldId="265"/>
            <ac:spMk id="7" creationId="{A2EB201E-A4BE-496F-90D4-CF1F1BCE445F}"/>
          </ac:spMkLst>
        </pc:spChg>
        <pc:picChg chg="add del mod">
          <ac:chgData name="Henna Kari" userId="6f8221ea5b7e2e74" providerId="LiveId" clId="{930266B4-231F-465F-8A5F-3EE8E644668D}" dt="2021-08-13T09:46:30.978" v="1095" actId="478"/>
          <ac:picMkLst>
            <pc:docMk/>
            <pc:sldMk cId="1572572326" sldId="265"/>
            <ac:picMk id="5" creationId="{5F3AB57C-1C7E-4399-9232-9E1DD3CD881A}"/>
          </ac:picMkLst>
        </pc:picChg>
        <pc:picChg chg="add mod">
          <ac:chgData name="Henna Kari" userId="6f8221ea5b7e2e74" providerId="LiveId" clId="{930266B4-231F-465F-8A5F-3EE8E644668D}" dt="2021-08-13T09:46:47.464" v="1097"/>
          <ac:picMkLst>
            <pc:docMk/>
            <pc:sldMk cId="1572572326" sldId="265"/>
            <ac:picMk id="6" creationId="{392F64B0-E74A-47F5-AE2A-618243C3590B}"/>
          </ac:picMkLst>
        </pc:pic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25434DE7-4B86-4B2E-8648-4B5FE556DB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1E48AAE4-9D56-426E-A8D3-CEBB6B24E9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E87224F8-3C05-46B3-98B7-8FB054502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22B762BF-7D5E-4D00-B706-EBA69EE7F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F31BF727-2459-4184-B6BA-51EECB833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22687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A7B0355C-3216-4764-9DC6-EA63B59C3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9C629F17-5E1C-40BB-B7E5-E8991FF718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D4F7C8DC-122A-4B9E-BE91-8E66F2D2D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63BD6F71-58EC-4CF6-8305-54848BAA0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1332ACEB-F633-4C3C-AE65-DAE55B76B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49435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>
            <a:extLst>
              <a:ext uri="{FF2B5EF4-FFF2-40B4-BE49-F238E27FC236}">
                <a16:creationId xmlns:a16="http://schemas.microsoft.com/office/drawing/2014/main" id="{022FEDC2-F7E3-4D1D-8D1C-7AD7553E30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F3A7D2FB-8C53-4E09-B719-39DDDAF9F9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3033E7D4-507F-4091-9D07-24DD28968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130B7CD4-4D04-4F1A-AF7B-9D216B976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30BE62DE-D6C6-4757-816B-344D59D92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96669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5E4FBCB-69D6-4C69-B7D9-D0A505B6A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B94B977B-24F2-4B0C-9586-5B9E3ACC7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ECC2EA8F-7B70-4296-81D9-3DC4D0856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70F5F535-BC35-4625-9FEB-23487DA43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17814427-737E-49E9-B205-44FCFFC0E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596914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831383AF-3DA9-455A-A73E-3A3B6CE01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76376C1F-EDAA-47C6-88D1-966D1AA20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F4AC62C8-6693-4382-91E2-614E415B3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7BFD6534-D024-426E-A373-CB7C82550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9AAEDAAF-C257-4D59-8257-54AA1EE6D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0091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B95ED12-E8E5-4C21-86E0-0D44B0C9B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440A488-1F57-4636-8225-240ACB3486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9A336D97-A33A-49C1-A32F-A1924CAFD3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864BD4B9-E9AC-4CC0-9F9A-D93A8AE54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B7A800B7-FB9B-4DB4-8138-EBD948865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6C8E3631-AD2C-4407-880C-7D7F0C38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178090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2E0E997-EAB4-4D10-8A05-0F434CE3A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A5B03F02-EFF1-4405-90B2-732CE04F9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242E831D-3074-4000-8925-ABE4E98A3A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D17D7932-54B5-4C23-8B30-4345FC6D90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Sisällön paikkamerkki 5">
            <a:extLst>
              <a:ext uri="{FF2B5EF4-FFF2-40B4-BE49-F238E27FC236}">
                <a16:creationId xmlns:a16="http://schemas.microsoft.com/office/drawing/2014/main" id="{26FDA945-E4AA-4C2E-950C-9B7DBC0259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19503A95-5B10-4B15-BF13-99720C7A7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DF57C485-FF53-45C2-B385-C60961103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>
            <a:extLst>
              <a:ext uri="{FF2B5EF4-FFF2-40B4-BE49-F238E27FC236}">
                <a16:creationId xmlns:a16="http://schemas.microsoft.com/office/drawing/2014/main" id="{BEA5CFCA-419D-4374-A23E-79A4571C5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528785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B8C43A6-99DC-4EF9-B8F5-CE39C9227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äivämäärän paikkamerkki 2">
            <a:extLst>
              <a:ext uri="{FF2B5EF4-FFF2-40B4-BE49-F238E27FC236}">
                <a16:creationId xmlns:a16="http://schemas.microsoft.com/office/drawing/2014/main" id="{706CD00A-1401-4745-8196-3A5CB5B64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821DA184-D823-4D0D-A19B-5B40843FE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6026FB7F-7195-4192-BA64-473167BA6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83857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413F2663-A18D-480D-A686-F8FD21D66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F36073B4-45BF-4A8E-B115-9C4F8F597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1AF6BBDA-E880-4096-BBD2-0FB06AC81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98793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uvateksti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76DF948-2298-40A4-847A-A2A5A7906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3E48ACFD-34D1-4021-B22C-8709AC8F32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A92EBC8C-58B7-45EB-9329-20AF6CD7DD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5E0076E3-1E01-4CE1-AAF7-02D6979EF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14AACD7D-61C1-4D29-9355-3FC5DC00F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2E3C3459-B3B1-4B21-ABE2-0F04556AA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49604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uvateksti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A62AFC22-771A-414B-AD16-B4D8F3423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Kuvan paikkamerkki 2">
            <a:extLst>
              <a:ext uri="{FF2B5EF4-FFF2-40B4-BE49-F238E27FC236}">
                <a16:creationId xmlns:a16="http://schemas.microsoft.com/office/drawing/2014/main" id="{3D2FA075-7BFB-4FD4-972C-4360D6E926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3E10C893-5681-49F8-8F33-26FFCFC3AB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CC3A6211-DE9E-49C7-98A5-DE86F5B45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FD01FF88-80FB-48BF-B363-993E3CC2B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FC19BE83-8E1E-4C0E-A921-044E69DB5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6999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E3A0154B-14E7-4C2D-B597-26D5B7FFA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0862B6E7-85A6-424A-9610-876455A12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D1B10BB8-751C-4508-8959-1BFFC25049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75DB6-0B2E-4391-B67E-086D880D743A}" type="datetimeFigureOut">
              <a:rPr lang="fi-FI" smtClean="0"/>
              <a:t>13.8.2021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0E99273F-44A4-4700-B2E9-85B7210C9F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93B407BD-AB90-44B1-B759-A19F6CF8AE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45F80-5E69-4130-8B75-F927817807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7847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localhost/Hennan_harkat/Harkkatyo_tietokannat/uimaranta_webpage.php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uva 4" descr="Suokin uimaranta&#10;&#10;Kuvaus luotu automaattisesti">
            <a:extLst>
              <a:ext uri="{FF2B5EF4-FFF2-40B4-BE49-F238E27FC236}">
                <a16:creationId xmlns:a16="http://schemas.microsoft.com/office/drawing/2014/main" id="{21249387-4268-4F55-9318-DB787263BD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10" b="579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08534EC6-8A14-474E-A62C-6231C5AD3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fi-FI" sz="4000" dirty="0"/>
              <a:t>Keski-Suomen viihtyisimmät uimarannat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CCB7E036-4928-4719-934E-255259FB09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4"/>
            <a:ext cx="4330262" cy="1399425"/>
          </a:xfrm>
        </p:spPr>
        <p:txBody>
          <a:bodyPr>
            <a:normAutofit fontScale="92500" lnSpcReduction="20000"/>
          </a:bodyPr>
          <a:lstStyle/>
          <a:p>
            <a:r>
              <a:rPr lang="fi-FI" sz="2000" dirty="0"/>
              <a:t>Tietokannat harjoitustyö</a:t>
            </a:r>
          </a:p>
          <a:p>
            <a:r>
              <a:rPr lang="fi-FI" sz="2000" dirty="0"/>
              <a:t>Sanni Kattilakoski</a:t>
            </a:r>
          </a:p>
          <a:p>
            <a:r>
              <a:rPr lang="fi-FI" sz="2000" dirty="0"/>
              <a:t>Henna-Riikka Kari</a:t>
            </a:r>
          </a:p>
          <a:p>
            <a:r>
              <a:rPr lang="fi-FI" sz="2000" dirty="0"/>
              <a:t>13.8.2021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1121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orakulmio 2">
            <a:extLst>
              <a:ext uri="{FF2B5EF4-FFF2-40B4-BE49-F238E27FC236}">
                <a16:creationId xmlns:a16="http://schemas.microsoft.com/office/drawing/2014/main" id="{039F7BC5-97B2-4510-8E43-8C4210B763E1}"/>
              </a:ext>
            </a:extLst>
          </p:cNvPr>
          <p:cNvSpPr/>
          <p:nvPr/>
        </p:nvSpPr>
        <p:spPr>
          <a:xfrm>
            <a:off x="3" y="1"/>
            <a:ext cx="2196546" cy="68480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5C2A5400-06E9-4B5D-8827-CACC8C0E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Idea</a:t>
            </a:r>
          </a:p>
        </p:txBody>
      </p:sp>
      <p:sp>
        <p:nvSpPr>
          <p:cNvPr id="6" name="Sisällön paikkamerkki 2">
            <a:extLst>
              <a:ext uri="{FF2B5EF4-FFF2-40B4-BE49-F238E27FC236}">
                <a16:creationId xmlns:a16="http://schemas.microsoft.com/office/drawing/2014/main" id="{D25ECA25-3F61-4C26-850F-6DD97B619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2511" y="1199719"/>
            <a:ext cx="7417904" cy="4604733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fi-FI" sz="2000" dirty="0">
                <a:solidFill>
                  <a:srgbClr val="44546A"/>
                </a:solidFill>
                <a:effectLst/>
                <a:latin typeface="Open Sans" panose="020B0606030504020204" pitchFamily="34" charset="0"/>
                <a:ea typeface="Times New Roman" panose="02020603050405020304" pitchFamily="18" charset="0"/>
              </a:rPr>
              <a:t>Harjoitustyönä on </a:t>
            </a:r>
            <a:r>
              <a:rPr lang="fi-FI" sz="2000" dirty="0">
                <a:solidFill>
                  <a:srgbClr val="44546A"/>
                </a:solidFill>
                <a:latin typeface="Open Sans" panose="020B0606030504020204" pitchFamily="34" charset="0"/>
                <a:ea typeface="Times New Roman" panose="02020603050405020304" pitchFamily="18" charset="0"/>
              </a:rPr>
              <a:t>suunniteltu ja toteutettu </a:t>
            </a:r>
            <a:r>
              <a:rPr lang="fi-FI" sz="2000" dirty="0">
                <a:solidFill>
                  <a:srgbClr val="44546A"/>
                </a:solidFill>
                <a:effectLst/>
                <a:latin typeface="Open Sans" panose="020B0606030504020204" pitchFamily="34" charset="0"/>
                <a:ea typeface="Times New Roman" panose="02020603050405020304" pitchFamily="18" charset="0"/>
              </a:rPr>
              <a:t>tietokantaratkaisu Keski-Suomen viihtyisimmistä uimapaikoista</a:t>
            </a:r>
          </a:p>
          <a:p>
            <a:pPr marL="0" indent="0">
              <a:buNone/>
            </a:pPr>
            <a:endParaRPr lang="fi-FI" sz="2000" dirty="0">
              <a:solidFill>
                <a:srgbClr val="44546A"/>
              </a:solidFill>
              <a:effectLst/>
              <a:latin typeface="Open Sans" panose="020B0606030504020204" pitchFamily="34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fi-FI" sz="2000" dirty="0">
                <a:solidFill>
                  <a:srgbClr val="44546A"/>
                </a:solidFill>
                <a:effectLst/>
                <a:latin typeface="Open Sans" panose="020B0606030504020204" pitchFamily="34" charset="0"/>
                <a:ea typeface="Times New Roman" panose="02020603050405020304" pitchFamily="18" charset="0"/>
              </a:rPr>
              <a:t>Tietokanta sisältää monipuolisesti tietoa uimarannoista, niiden sijainnista, kävijämääristä, ominaisuuksista, mittaustuloksista sekä uimareiden tekemistä uintireissuista ja heidän käyttäjäkokemuksistaan näillä reissuilla </a:t>
            </a:r>
          </a:p>
          <a:p>
            <a:pPr marL="0" indent="0">
              <a:buNone/>
            </a:pPr>
            <a:endParaRPr lang="fi-FI" sz="2000" dirty="0">
              <a:solidFill>
                <a:srgbClr val="44546A"/>
              </a:solidFill>
              <a:latin typeface="Open Sans" panose="020B0606030504020204" pitchFamily="34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fi-FI" sz="2000" dirty="0">
                <a:solidFill>
                  <a:srgbClr val="44546A"/>
                </a:solidFill>
                <a:effectLst/>
                <a:latin typeface="Open Sans" panose="020B0606030504020204" pitchFamily="34" charset="0"/>
                <a:ea typeface="Times New Roman" panose="02020603050405020304" pitchFamily="18" charset="0"/>
              </a:rPr>
              <a:t>Näiden tietojen perusteella uimarannat laitetaan paremmuusjärjestykseen kävijöiden antamien arvioiden perusteella</a:t>
            </a:r>
            <a:endParaRPr lang="fi-FI" sz="2000" dirty="0"/>
          </a:p>
        </p:txBody>
      </p:sp>
    </p:spTree>
    <p:extLst>
      <p:ext uri="{BB962C8B-B14F-4D97-AF65-F5344CB8AC3E}">
        <p14:creationId xmlns:p14="http://schemas.microsoft.com/office/powerpoint/2010/main" val="132458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orakulmio 2">
            <a:extLst>
              <a:ext uri="{FF2B5EF4-FFF2-40B4-BE49-F238E27FC236}">
                <a16:creationId xmlns:a16="http://schemas.microsoft.com/office/drawing/2014/main" id="{039F7BC5-97B2-4510-8E43-8C4210B763E1}"/>
              </a:ext>
            </a:extLst>
          </p:cNvPr>
          <p:cNvSpPr/>
          <p:nvPr/>
        </p:nvSpPr>
        <p:spPr>
          <a:xfrm>
            <a:off x="3" y="1"/>
            <a:ext cx="2196546" cy="68480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4" name="Kuva 3">
            <a:extLst>
              <a:ext uri="{FF2B5EF4-FFF2-40B4-BE49-F238E27FC236}">
                <a16:creationId xmlns:a16="http://schemas.microsoft.com/office/drawing/2014/main" id="{430A94BD-11A6-4886-B979-C1D43F96905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92434" y="646043"/>
            <a:ext cx="8335739" cy="5435841"/>
          </a:xfrm>
          <a:prstGeom prst="rect">
            <a:avLst/>
          </a:prstGeom>
          <a:noFill/>
        </p:spPr>
      </p:pic>
      <p:sp>
        <p:nvSpPr>
          <p:cNvPr id="2" name="Otsikko 1">
            <a:extLst>
              <a:ext uri="{FF2B5EF4-FFF2-40B4-BE49-F238E27FC236}">
                <a16:creationId xmlns:a16="http://schemas.microsoft.com/office/drawing/2014/main" id="{5C2A5400-06E9-4B5D-8827-CACC8C0E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Tietokannan rakenne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95643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orakulmio 2">
            <a:extLst>
              <a:ext uri="{FF2B5EF4-FFF2-40B4-BE49-F238E27FC236}">
                <a16:creationId xmlns:a16="http://schemas.microsoft.com/office/drawing/2014/main" id="{039F7BC5-97B2-4510-8E43-8C4210B763E1}"/>
              </a:ext>
            </a:extLst>
          </p:cNvPr>
          <p:cNvSpPr/>
          <p:nvPr/>
        </p:nvSpPr>
        <p:spPr>
          <a:xfrm>
            <a:off x="3" y="1"/>
            <a:ext cx="2196546" cy="68480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5C2A5400-06E9-4B5D-8827-CACC8C0E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Tekniset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ratkaisut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ja </a:t>
            </a:r>
            <a:r>
              <a:rPr lang="en-US" sz="2600" dirty="0" err="1">
                <a:solidFill>
                  <a:srgbClr val="FFFFFF"/>
                </a:solidFill>
              </a:rPr>
              <a:t>k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ehitysideat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Sisällön paikkamerkki 2">
            <a:extLst>
              <a:ext uri="{FF2B5EF4-FFF2-40B4-BE49-F238E27FC236}">
                <a16:creationId xmlns:a16="http://schemas.microsoft.com/office/drawing/2014/main" id="{D25ECA25-3F61-4C26-850F-6DD97B619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5896" y="805070"/>
            <a:ext cx="7417904" cy="5526155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fi-FI" sz="2000" dirty="0">
                <a:effectLst/>
                <a:latin typeface="Open Sans" panose="020B0606030504020204" pitchFamily="34" charset="0"/>
                <a:ea typeface="Calibri" panose="020F0502020204030204" pitchFamily="34" charset="0"/>
              </a:rPr>
              <a:t>Tietokanta toteutettiin MySQL </a:t>
            </a:r>
            <a:r>
              <a:rPr lang="fi-FI" sz="2000" dirty="0" err="1">
                <a:effectLst/>
                <a:latin typeface="Open Sans" panose="020B0606030504020204" pitchFamily="34" charset="0"/>
                <a:ea typeface="Calibri" panose="020F0502020204030204" pitchFamily="34" charset="0"/>
              </a:rPr>
              <a:t>Workbench:llä</a:t>
            </a:r>
            <a:r>
              <a:rPr lang="fi-FI" sz="2000" dirty="0">
                <a:effectLst/>
                <a:latin typeface="Open Sans" panose="020B0606030504020204" pitchFamily="34" charset="0"/>
                <a:ea typeface="Calibri" panose="020F0502020204030204" pitchFamily="34" charset="0"/>
              </a:rPr>
              <a:t>, käyttäen EER-kaaviota ja </a:t>
            </a:r>
            <a:r>
              <a:rPr lang="fi-FI" sz="2000" dirty="0" err="1">
                <a:effectLst/>
                <a:latin typeface="Open Sans" panose="020B0606030504020204" pitchFamily="34" charset="0"/>
                <a:ea typeface="Calibri" panose="020F0502020204030204" pitchFamily="34" charset="0"/>
              </a:rPr>
              <a:t>Forward</a:t>
            </a:r>
            <a:r>
              <a:rPr lang="fi-FI" sz="2000" dirty="0">
                <a:effectLst/>
                <a:latin typeface="Open Sans" panose="020B0606030504020204" pitchFamily="34" charset="0"/>
                <a:ea typeface="Calibri" panose="020F0502020204030204" pitchFamily="34" charset="0"/>
              </a:rPr>
              <a:t> </a:t>
            </a:r>
            <a:r>
              <a:rPr lang="fi-FI" sz="2000" dirty="0" err="1">
                <a:effectLst/>
                <a:latin typeface="Open Sans" panose="020B0606030504020204" pitchFamily="34" charset="0"/>
                <a:ea typeface="Calibri" panose="020F0502020204030204" pitchFamily="34" charset="0"/>
              </a:rPr>
              <a:t>Engineer:iä</a:t>
            </a:r>
            <a:endParaRPr lang="fi-FI" sz="2000" dirty="0">
              <a:latin typeface="Open Sans" panose="020B0606030504020204" pitchFamily="34" charset="0"/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fi-FI" sz="2000" dirty="0">
                <a:latin typeface="Open Sans" panose="020B0606030504020204" pitchFamily="34" charset="0"/>
              </a:rPr>
              <a:t>Data generoitiin ensin Excelissä ja vietiin tietokantaan INSERT INTO-lausekkeilla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fi-FI" sz="2000" dirty="0">
                <a:latin typeface="Open Sans" panose="020B0606030504020204" pitchFamily="34" charset="0"/>
              </a:rPr>
              <a:t>Tietokantaa optimoitiin määrittelemällä </a:t>
            </a:r>
            <a:r>
              <a:rPr lang="fi-FI" sz="2000" dirty="0" err="1">
                <a:latin typeface="Open Sans" panose="020B0606030504020204" pitchFamily="34" charset="0"/>
              </a:rPr>
              <a:t>unique</a:t>
            </a:r>
            <a:r>
              <a:rPr lang="fi-FI" sz="2000" dirty="0">
                <a:latin typeface="Open Sans" panose="020B0606030504020204" pitchFamily="34" charset="0"/>
              </a:rPr>
              <a:t>-indeksi, triggereitä, proseduuri sekä näkymiä 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fi-FI" sz="2000" dirty="0">
                <a:latin typeface="Open Sans" panose="020B0606030504020204" pitchFamily="34" charset="0"/>
              </a:rPr>
              <a:t>Tietokanta </a:t>
            </a:r>
            <a:r>
              <a:rPr lang="fi-FI" sz="2000" dirty="0" err="1">
                <a:latin typeface="Open Sans" panose="020B0606030504020204" pitchFamily="34" charset="0"/>
              </a:rPr>
              <a:t>dropattiin</a:t>
            </a:r>
            <a:r>
              <a:rPr lang="fi-FI" sz="2000" dirty="0">
                <a:latin typeface="Open Sans" panose="020B0606030504020204" pitchFamily="34" charset="0"/>
              </a:rPr>
              <a:t> ja luotiin uudestaan useita kertoja työn edetessä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fi-FI" sz="2000" dirty="0">
                <a:latin typeface="Open Sans" panose="020B0606030504020204" pitchFamily="34" charset="0"/>
                <a:ea typeface="Calibri" panose="020F0502020204030204" pitchFamily="34" charset="0"/>
              </a:rPr>
              <a:t>L</a:t>
            </a:r>
            <a:r>
              <a:rPr lang="fi-FI" sz="2000" dirty="0">
                <a:effectLst/>
                <a:latin typeface="Open Sans" panose="020B0606030504020204" pitchFamily="34" charset="0"/>
                <a:ea typeface="Calibri" panose="020F0502020204030204" pitchFamily="34" charset="0"/>
              </a:rPr>
              <a:t>ajitteluasetus on väärin skandinaavisille merkeille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fi-FI" sz="2000" dirty="0">
                <a:latin typeface="Open Sans" panose="020B0606030504020204" pitchFamily="34" charset="0"/>
              </a:rPr>
              <a:t>Uimari-taulun ’</a:t>
            </a:r>
            <a:r>
              <a:rPr lang="fi-FI" sz="2000" dirty="0" err="1">
                <a:latin typeface="Open Sans" panose="020B0606030504020204" pitchFamily="34" charset="0"/>
              </a:rPr>
              <a:t>hetu</a:t>
            </a:r>
            <a:r>
              <a:rPr lang="fi-FI" sz="2000" dirty="0">
                <a:latin typeface="Open Sans" panose="020B0606030504020204" pitchFamily="34" charset="0"/>
              </a:rPr>
              <a:t>’ tieto on utopistinen. Tämä kuitenkin tarvittiin henkilöiden yksilöimistä varten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fi-FI" sz="2000" dirty="0">
                <a:latin typeface="Open Sans" panose="020B0606030504020204" pitchFamily="34" charset="0"/>
              </a:rPr>
              <a:t>Käyttäjäkokemusten saaminen on kiinni uimarin omasta aktiivisuudesta, toimisi paremmin, jos uimarannalla olisi kesätyöntekijä kyselemässä kokemuksia….</a:t>
            </a:r>
            <a:endParaRPr lang="fi-FI" sz="2000" dirty="0"/>
          </a:p>
        </p:txBody>
      </p:sp>
    </p:spTree>
    <p:extLst>
      <p:ext uri="{BB962C8B-B14F-4D97-AF65-F5344CB8AC3E}">
        <p14:creationId xmlns:p14="http://schemas.microsoft.com/office/powerpoint/2010/main" val="3019157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orakulmio 2">
            <a:extLst>
              <a:ext uri="{FF2B5EF4-FFF2-40B4-BE49-F238E27FC236}">
                <a16:creationId xmlns:a16="http://schemas.microsoft.com/office/drawing/2014/main" id="{039F7BC5-97B2-4510-8E43-8C4210B763E1}"/>
              </a:ext>
            </a:extLst>
          </p:cNvPr>
          <p:cNvSpPr/>
          <p:nvPr/>
        </p:nvSpPr>
        <p:spPr>
          <a:xfrm>
            <a:off x="3" y="1"/>
            <a:ext cx="2196546" cy="68480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5C2A5400-06E9-4B5D-8827-CACC8C0E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5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Käyttöliittymä</a:t>
            </a:r>
            <a:endParaRPr lang="en-US" sz="25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Sisällön paikkamerkki 2">
            <a:extLst>
              <a:ext uri="{FF2B5EF4-FFF2-40B4-BE49-F238E27FC236}">
                <a16:creationId xmlns:a16="http://schemas.microsoft.com/office/drawing/2014/main" id="{D25ECA25-3F61-4C26-850F-6DD97B619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7965" y="467141"/>
            <a:ext cx="6109157" cy="46713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fi-FI" sz="2000" dirty="0">
                <a:latin typeface="Open Sans" panose="020B0606030504020204" pitchFamily="34" charset="0"/>
                <a:hlinkClick r:id="rId2"/>
              </a:rPr>
              <a:t>Linkki</a:t>
            </a:r>
            <a:endParaRPr lang="fi-FI" sz="2000" dirty="0">
              <a:latin typeface="Open Sans" panose="020B0606030504020204" pitchFamily="34" charset="0"/>
            </a:endParaRPr>
          </a:p>
        </p:txBody>
      </p:sp>
      <p:pic>
        <p:nvPicPr>
          <p:cNvPr id="5" name="Kuva 4">
            <a:extLst>
              <a:ext uri="{FF2B5EF4-FFF2-40B4-BE49-F238E27FC236}">
                <a16:creationId xmlns:a16="http://schemas.microsoft.com/office/drawing/2014/main" id="{624B16BC-780B-4D00-8EBC-5C0693AB0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3820" y="934278"/>
            <a:ext cx="6268565" cy="567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86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orakulmio 2">
            <a:extLst>
              <a:ext uri="{FF2B5EF4-FFF2-40B4-BE49-F238E27FC236}">
                <a16:creationId xmlns:a16="http://schemas.microsoft.com/office/drawing/2014/main" id="{039F7BC5-97B2-4510-8E43-8C4210B763E1}"/>
              </a:ext>
            </a:extLst>
          </p:cNvPr>
          <p:cNvSpPr/>
          <p:nvPr/>
        </p:nvSpPr>
        <p:spPr>
          <a:xfrm>
            <a:off x="3" y="1"/>
            <a:ext cx="2196546" cy="68480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5C2A5400-06E9-4B5D-8827-CACC8C0E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KIITOS</a:t>
            </a:r>
          </a:p>
        </p:txBody>
      </p:sp>
    </p:spTree>
    <p:extLst>
      <p:ext uri="{BB962C8B-B14F-4D97-AF65-F5344CB8AC3E}">
        <p14:creationId xmlns:p14="http://schemas.microsoft.com/office/powerpoint/2010/main" val="1572572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140</Words>
  <Application>Microsoft Office PowerPoint</Application>
  <PresentationFormat>Laajakuva</PresentationFormat>
  <Paragraphs>23</Paragraphs>
  <Slides>6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4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Open Sans</vt:lpstr>
      <vt:lpstr>Office-teema</vt:lpstr>
      <vt:lpstr>Keski-Suomen viihtyisimmät uimarannat</vt:lpstr>
      <vt:lpstr>Idea</vt:lpstr>
      <vt:lpstr>Tietokannan rakenne</vt:lpstr>
      <vt:lpstr>Tekniset ratkaisut ja kehitysideat</vt:lpstr>
      <vt:lpstr>Käyttöliittymä</vt:lpstr>
      <vt:lpstr>KIITOS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Keski-Suomen viihtyisimmät uimarannat</dc:title>
  <dc:creator>Henna Kari</dc:creator>
  <cp:lastModifiedBy>Henna Kari</cp:lastModifiedBy>
  <cp:revision>1</cp:revision>
  <dcterms:created xsi:type="dcterms:W3CDTF">2021-08-13T05:54:11Z</dcterms:created>
  <dcterms:modified xsi:type="dcterms:W3CDTF">2021-08-13T09:47:29Z</dcterms:modified>
</cp:coreProperties>
</file>

<file path=docProps/thumbnail.jpeg>
</file>